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8229600" cx="14630400"/>
  <p:notesSz cx="8229600" cy="14630400"/>
  <p:embeddedFontLst>
    <p:embeddedFont>
      <p:font typeface="EB Garamond"/>
      <p:regular r:id="rId22"/>
      <p:bold r:id="rId23"/>
      <p:italic r:id="rId24"/>
      <p:boldItalic r:id="rId25"/>
    </p:embeddedFont>
    <p:embeddedFont>
      <p:font typeface="Bitter Medium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EBGaramond-regular.fntdata"/><Relationship Id="rId21" Type="http://schemas.openxmlformats.org/officeDocument/2006/relationships/slide" Target="slides/slide17.xml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itterMedium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BitterMedium-italic.fntdata"/><Relationship Id="rId27" Type="http://schemas.openxmlformats.org/officeDocument/2006/relationships/font" Target="fonts/Bitter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itter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34b8ae11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34b8ae11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34b8ae11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34b8ae11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34b8ae11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b34b8ae11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34b8ae11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34b8ae11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b34b8ae119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34b8ae1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34b8ae1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b34b8ae1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34b8ae1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34b8ae1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b34b8ae11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34b8ae11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34b8ae11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34b8ae11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34b8ae11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34b8ae11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b34b8ae11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34b8ae11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34b8ae11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b34b8ae11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93790" y="27817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E-COMMERCE CUSTOMER ANALYSIS DASHBOARD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5394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 Power BI Project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93790" y="5157549"/>
            <a:ext cx="75564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/>
        </p:nvSpPr>
        <p:spPr>
          <a:xfrm>
            <a:off x="6506100" y="1559100"/>
            <a:ext cx="81612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Chart 4: RFM Metrics by Segment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Slide Title:</a:t>
            </a:r>
            <a:r>
              <a:rPr lang="en-US" sz="2500">
                <a:solidFill>
                  <a:schemeClr val="dk1"/>
                </a:solidFill>
              </a:rPr>
              <a:t> RFM Metric Comparison by Segment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Slide Text: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Loyal &amp; Potential Loyal segments show high Recency, Frequency, and Monetary values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At Risk customers show moderate engagement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Lost customers have low activity across all metrics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Clear segmentation supports personalized marketing and lifecycle management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0" l="0" r="77673" t="42508"/>
          <a:stretch/>
        </p:blipFill>
        <p:spPr>
          <a:xfrm>
            <a:off x="798950" y="1223976"/>
            <a:ext cx="3785976" cy="55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6192050" y="1854650"/>
            <a:ext cx="8475300" cy="5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Chart 5: Age Group Analysis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Slide Title:</a:t>
            </a:r>
            <a:r>
              <a:rPr lang="en-US" sz="2600">
                <a:solidFill>
                  <a:schemeClr val="dk1"/>
                </a:solidFill>
              </a:rPr>
              <a:t> Revenue &amp; Customer Count by Age Group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Slide Text: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Age 20–60 drives majority of revenue and customer volume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Revenue peaks around age 40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Indicates prime target audience for marketing campaigns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Suggests tailoring offers to mid-age segments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0" l="22578" r="37573" t="54155"/>
          <a:stretch/>
        </p:blipFill>
        <p:spPr>
          <a:xfrm>
            <a:off x="687200" y="2168700"/>
            <a:ext cx="5026024" cy="328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/>
        </p:nvSpPr>
        <p:spPr>
          <a:xfrm>
            <a:off x="6025800" y="1189650"/>
            <a:ext cx="86415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Chart 6: Revenue Trend by Year &amp; Quarter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Slide Title:</a:t>
            </a:r>
            <a:r>
              <a:rPr lang="en-US" sz="2800">
                <a:solidFill>
                  <a:schemeClr val="dk1"/>
                </a:solidFill>
              </a:rPr>
              <a:t> Quarterly Revenue Trend (2020–2023)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Slide Text: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Revenue fluctuates between $45M–$47M per quarter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Peaks observed in early 2021 and late 2022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Overall trend shows stable growth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Useful for forecasting and seasonal planning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0" l="61656" r="0" t="52321"/>
          <a:stretch/>
        </p:blipFill>
        <p:spPr>
          <a:xfrm>
            <a:off x="410098" y="1571873"/>
            <a:ext cx="5075376" cy="35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6182797" y="547092"/>
            <a:ext cx="5061823" cy="62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3900"/>
              <a:buFont typeface="Bitter Medium"/>
              <a:buNone/>
            </a:pPr>
            <a:r>
              <a:rPr b="0" i="0" lang="en-US" sz="39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Dashboard Highlights</a:t>
            </a:r>
            <a:endParaRPr b="0" i="0" sz="3900" u="none" cap="none" strike="noStrike"/>
          </a:p>
        </p:txBody>
      </p:sp>
      <p:sp>
        <p:nvSpPr>
          <p:cNvPr id="213" name="Google Shape;213;p24"/>
          <p:cNvSpPr/>
          <p:nvPr/>
        </p:nvSpPr>
        <p:spPr>
          <a:xfrm>
            <a:off x="6182797" y="1467207"/>
            <a:ext cx="7751207" cy="636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 centralized hub for real-time performance monitoring and customer segmentation.</a:t>
            </a:r>
            <a:endParaRPr b="0" i="0" sz="1550" u="none" cap="none" strike="noStrike"/>
          </a:p>
        </p:txBody>
      </p:sp>
      <p:sp>
        <p:nvSpPr>
          <p:cNvPr id="214" name="Google Shape;214;p24"/>
          <p:cNvSpPr/>
          <p:nvPr/>
        </p:nvSpPr>
        <p:spPr>
          <a:xfrm>
            <a:off x="6182797" y="2327553"/>
            <a:ext cx="7751207" cy="1192054"/>
          </a:xfrm>
          <a:prstGeom prst="roundRect">
            <a:avLst>
              <a:gd fmla="val 7011" name="adj"/>
            </a:avLst>
          </a:prstGeom>
          <a:solidFill>
            <a:srgbClr val="FFF8F0"/>
          </a:solidFill>
          <a:ln cap="flat" cmpd="sng" w="22850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6404610" y="2549366"/>
            <a:ext cx="2487097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50"/>
              <a:buFont typeface="Bitter Medium"/>
              <a:buNone/>
            </a:pPr>
            <a:r>
              <a:rPr b="0" i="0" lang="en-US" sz="19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KPI Cards</a:t>
            </a:r>
            <a:endParaRPr b="0" i="0" sz="1950" u="none" cap="none" strike="noStrike"/>
          </a:p>
        </p:txBody>
      </p:sp>
      <p:sp>
        <p:nvSpPr>
          <p:cNvPr id="216" name="Google Shape;216;p24"/>
          <p:cNvSpPr/>
          <p:nvPr/>
        </p:nvSpPr>
        <p:spPr>
          <a:xfrm>
            <a:off x="6404610" y="2979539"/>
            <a:ext cx="7307580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Instant view of revenue, orders, and customer count.</a:t>
            </a:r>
            <a:endParaRPr b="0" i="0" sz="155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6182797" y="3718560"/>
            <a:ext cx="7751207" cy="1192054"/>
          </a:xfrm>
          <a:prstGeom prst="roundRect">
            <a:avLst>
              <a:gd fmla="val 7011" name="adj"/>
            </a:avLst>
          </a:prstGeom>
          <a:solidFill>
            <a:srgbClr val="FFF8F0"/>
          </a:solidFill>
          <a:ln cap="flat" cmpd="sng" w="22850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404610" y="3940373"/>
            <a:ext cx="2487097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50"/>
              <a:buFont typeface="Bitter Medium"/>
              <a:buNone/>
            </a:pPr>
            <a:r>
              <a:rPr b="0" i="0" lang="en-US" sz="19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RFM Segment</a:t>
            </a:r>
            <a:endParaRPr b="0" i="0" sz="1950" u="none" cap="none" strike="noStrike"/>
          </a:p>
        </p:txBody>
      </p:sp>
      <p:sp>
        <p:nvSpPr>
          <p:cNvPr id="219" name="Google Shape;219;p24"/>
          <p:cNvSpPr/>
          <p:nvPr/>
        </p:nvSpPr>
        <p:spPr>
          <a:xfrm>
            <a:off x="6404610" y="4370546"/>
            <a:ext cx="7307580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Visual breakdown of customer value distribution.</a:t>
            </a:r>
            <a:endParaRPr b="0" i="0" sz="155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6182797" y="5109567"/>
            <a:ext cx="7751207" cy="1192054"/>
          </a:xfrm>
          <a:prstGeom prst="roundRect">
            <a:avLst>
              <a:gd fmla="val 7011" name="adj"/>
            </a:avLst>
          </a:prstGeom>
          <a:solidFill>
            <a:srgbClr val="FFF8F0"/>
          </a:solidFill>
          <a:ln cap="flat" cmpd="sng" w="22850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6404610" y="5331381"/>
            <a:ext cx="2487097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50"/>
              <a:buFont typeface="Bitter Medium"/>
              <a:buNone/>
            </a:pPr>
            <a:r>
              <a:rPr b="0" i="0" lang="en-US" sz="19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Returns Analysis</a:t>
            </a:r>
            <a:endParaRPr b="0" i="0" sz="1950" u="none" cap="none" strike="noStrike"/>
          </a:p>
        </p:txBody>
      </p:sp>
      <p:sp>
        <p:nvSpPr>
          <p:cNvPr id="222" name="Google Shape;222;p24"/>
          <p:cNvSpPr/>
          <p:nvPr/>
        </p:nvSpPr>
        <p:spPr>
          <a:xfrm>
            <a:off x="6404610" y="5761553"/>
            <a:ext cx="7307580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Tracking return rates by category and geography.</a:t>
            </a:r>
            <a:endParaRPr b="0" i="0" sz="1550" u="none" cap="none" strike="noStrike"/>
          </a:p>
        </p:txBody>
      </p:sp>
      <p:sp>
        <p:nvSpPr>
          <p:cNvPr id="223" name="Google Shape;223;p24"/>
          <p:cNvSpPr/>
          <p:nvPr/>
        </p:nvSpPr>
        <p:spPr>
          <a:xfrm>
            <a:off x="6182797" y="6500574"/>
            <a:ext cx="7751207" cy="1192054"/>
          </a:xfrm>
          <a:prstGeom prst="roundRect">
            <a:avLst>
              <a:gd fmla="val 7011" name="adj"/>
            </a:avLst>
          </a:prstGeom>
          <a:solidFill>
            <a:srgbClr val="FFF8F0"/>
          </a:solidFill>
          <a:ln cap="flat" cmpd="sng" w="22850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6404610" y="6722388"/>
            <a:ext cx="2487097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950"/>
              <a:buFont typeface="Bitter Medium"/>
              <a:buNone/>
            </a:pPr>
            <a:r>
              <a:rPr b="0" i="0" lang="en-US" sz="19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Revenue Trend</a:t>
            </a:r>
            <a:endParaRPr b="0" i="0" sz="1950" u="none" cap="none" strike="noStrike"/>
          </a:p>
        </p:txBody>
      </p:sp>
      <p:sp>
        <p:nvSpPr>
          <p:cNvPr id="225" name="Google Shape;225;p24"/>
          <p:cNvSpPr/>
          <p:nvPr/>
        </p:nvSpPr>
        <p:spPr>
          <a:xfrm>
            <a:off x="6404610" y="7152561"/>
            <a:ext cx="7307580" cy="31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5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Quarterly and annual growth trajectory.</a:t>
            </a:r>
            <a:endParaRPr b="0" i="0" sz="1550" u="none" cap="none" strike="noStrike"/>
          </a:p>
        </p:txBody>
      </p:sp>
      <p:sp>
        <p:nvSpPr>
          <p:cNvPr id="226" name="Google Shape;226;p24"/>
          <p:cNvSpPr/>
          <p:nvPr/>
        </p:nvSpPr>
        <p:spPr>
          <a:xfrm>
            <a:off x="12857100" y="7802875"/>
            <a:ext cx="1773300" cy="4368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487204" y="382786"/>
            <a:ext cx="7301389" cy="43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700"/>
              <a:buFont typeface="Bitter Medium"/>
              <a:buNone/>
            </a:pPr>
            <a:r>
              <a:rPr b="0" i="0" lang="en-US" sz="27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Key Findings: Customer &amp; Revenue Dynamics</a:t>
            </a:r>
            <a:endParaRPr b="0" i="0" sz="2700" u="none" cap="none" strike="noStrike"/>
          </a:p>
        </p:txBody>
      </p:sp>
      <p:pic>
        <p:nvPicPr>
          <p:cNvPr descr="preencoded.png"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001" y="1183005"/>
            <a:ext cx="5326499" cy="532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731" y="3742015"/>
            <a:ext cx="208240" cy="2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487204" y="6718221"/>
            <a:ext cx="278368" cy="278368"/>
          </a:xfrm>
          <a:prstGeom prst="roundRect">
            <a:avLst>
              <a:gd fmla="val 21003" name="adj"/>
            </a:avLst>
          </a:prstGeom>
          <a:solidFill>
            <a:srgbClr val="D2600F"/>
          </a:solidFill>
          <a:ln cap="flat" cmpd="sng" w="9525">
            <a:solidFill>
              <a:srgbClr val="EB7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6" name="Google Shape;23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13" y="6770370"/>
            <a:ext cx="173950" cy="1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/>
          <p:nvPr/>
        </p:nvSpPr>
        <p:spPr>
          <a:xfrm>
            <a:off x="904756" y="6748582"/>
            <a:ext cx="1739979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350"/>
              <a:buFont typeface="Bitter Medium"/>
              <a:buNone/>
            </a:pPr>
            <a:r>
              <a:rPr b="0" i="0" lang="en-US" sz="13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High Loyalty Base</a:t>
            </a:r>
            <a:endParaRPr b="0" i="0" sz="1350" u="none" cap="none" strike="noStrike"/>
          </a:p>
        </p:txBody>
      </p:sp>
      <p:sp>
        <p:nvSpPr>
          <p:cNvPr id="238" name="Google Shape;238;p25"/>
          <p:cNvSpPr/>
          <p:nvPr/>
        </p:nvSpPr>
        <p:spPr>
          <a:xfrm>
            <a:off x="904756" y="7105174"/>
            <a:ext cx="6240661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1" i="0" lang="en-US" sz="16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72%</a:t>
            </a:r>
            <a:r>
              <a:rPr b="0" i="0" lang="en-US" sz="16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of customers classified as Loyal or Potential Loyal.</a:t>
            </a:r>
            <a:endParaRPr b="0" i="0" sz="1650" u="none" cap="none" strike="noStrike"/>
          </a:p>
        </p:txBody>
      </p:sp>
      <p:pic>
        <p:nvPicPr>
          <p:cNvPr descr="preencoded.png" id="239" name="Google Shape;23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001" y="1183005"/>
            <a:ext cx="5326499" cy="532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152" y="2127528"/>
            <a:ext cx="208240" cy="2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487204" y="7536537"/>
            <a:ext cx="278368" cy="278368"/>
          </a:xfrm>
          <a:prstGeom prst="roundRect">
            <a:avLst>
              <a:gd fmla="val 21003" name="adj"/>
            </a:avLst>
          </a:prstGeom>
          <a:solidFill>
            <a:srgbClr val="D2600F"/>
          </a:solidFill>
          <a:ln cap="flat" cmpd="sng" w="9525">
            <a:solidFill>
              <a:srgbClr val="EB7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13" y="7588687"/>
            <a:ext cx="173950" cy="1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904756" y="7566898"/>
            <a:ext cx="1739979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350"/>
              <a:buFont typeface="Bitter Medium"/>
              <a:buNone/>
            </a:pPr>
            <a:r>
              <a:rPr b="0" i="0" lang="en-US" sz="13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High Return Rate</a:t>
            </a:r>
            <a:endParaRPr b="0" i="0" sz="1350" u="none" cap="none" strike="noStrike"/>
          </a:p>
        </p:txBody>
      </p:sp>
      <p:sp>
        <p:nvSpPr>
          <p:cNvPr id="244" name="Google Shape;244;p25"/>
          <p:cNvSpPr/>
          <p:nvPr/>
        </p:nvSpPr>
        <p:spPr>
          <a:xfrm>
            <a:off x="904756" y="7923490"/>
            <a:ext cx="6240661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Approximately </a:t>
            </a:r>
            <a:r>
              <a:rPr b="1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40%</a:t>
            </a: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of all orders result in a return.</a:t>
            </a:r>
            <a:endParaRPr b="0" i="0" sz="1750" u="none" cap="none" strike="noStrike"/>
          </a:p>
        </p:txBody>
      </p:sp>
      <p:pic>
        <p:nvPicPr>
          <p:cNvPr descr="preencoded.png" id="245" name="Google Shape;24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000" y="1183000"/>
            <a:ext cx="5326499" cy="532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152" y="5356503"/>
            <a:ext cx="208240" cy="2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/>
          <p:nvPr/>
        </p:nvSpPr>
        <p:spPr>
          <a:xfrm flipH="1" rot="10800000">
            <a:off x="6455200" y="6600100"/>
            <a:ext cx="237000" cy="283500"/>
          </a:xfrm>
          <a:prstGeom prst="roundRect">
            <a:avLst>
              <a:gd fmla="val 50000" name="adj"/>
            </a:avLst>
          </a:prstGeom>
          <a:solidFill>
            <a:srgbClr val="D2600F"/>
          </a:solidFill>
          <a:ln cap="flat" cmpd="sng" w="9525">
            <a:solidFill>
              <a:srgbClr val="EB79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8" name="Google Shape;2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413" y="8407003"/>
            <a:ext cx="173950" cy="1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6692194" y="6633102"/>
            <a:ext cx="17400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350"/>
              <a:buFont typeface="Bitter Medium"/>
              <a:buNone/>
            </a:pPr>
            <a:r>
              <a:rPr b="0" i="0" lang="en-US" sz="13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Core Age Group</a:t>
            </a:r>
            <a:endParaRPr b="0" i="0" sz="1350" u="none" cap="none" strike="noStrike"/>
          </a:p>
        </p:txBody>
      </p:sp>
      <p:sp>
        <p:nvSpPr>
          <p:cNvPr id="250" name="Google Shape;250;p25"/>
          <p:cNvSpPr/>
          <p:nvPr/>
        </p:nvSpPr>
        <p:spPr>
          <a:xfrm>
            <a:off x="6712031" y="6996607"/>
            <a:ext cx="6240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Age range </a:t>
            </a:r>
            <a:r>
              <a:rPr b="1" i="0" lang="en-US" sz="1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20–60</a:t>
            </a:r>
            <a:r>
              <a:rPr b="0" i="0" lang="en-US" sz="1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drives maximum revenue.</a:t>
            </a:r>
            <a:endParaRPr b="0" i="0" sz="1850" u="none" cap="none" strike="noStrike"/>
          </a:p>
        </p:txBody>
      </p:sp>
      <p:pic>
        <p:nvPicPr>
          <p:cNvPr descr="preencoded.png" id="251" name="Google Shape;25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2603" y="1183005"/>
            <a:ext cx="6658213" cy="35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/>
          <p:nvPr/>
        </p:nvSpPr>
        <p:spPr>
          <a:xfrm>
            <a:off x="7492603" y="4772382"/>
            <a:ext cx="139184" cy="139184"/>
          </a:xfrm>
          <a:prstGeom prst="roundRect">
            <a:avLst>
              <a:gd fmla="val 13139" name="adj"/>
            </a:avLst>
          </a:prstGeom>
          <a:solidFill>
            <a:srgbClr val="4721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7692747" y="4772382"/>
            <a:ext cx="1341120" cy="139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Loyal/Potential Loyal</a:t>
            </a:r>
            <a:endParaRPr b="0" i="0" sz="1050" u="none" cap="none" strike="noStrike"/>
          </a:p>
        </p:txBody>
      </p:sp>
      <p:sp>
        <p:nvSpPr>
          <p:cNvPr id="254" name="Google Shape;254;p25"/>
          <p:cNvSpPr/>
          <p:nvPr/>
        </p:nvSpPr>
        <p:spPr>
          <a:xfrm>
            <a:off x="9762768" y="4772382"/>
            <a:ext cx="139184" cy="139184"/>
          </a:xfrm>
          <a:prstGeom prst="roundRect">
            <a:avLst>
              <a:gd fmla="val 13139" name="adj"/>
            </a:avLst>
          </a:prstGeom>
          <a:solidFill>
            <a:srgbClr val="B352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9962912" y="4772382"/>
            <a:ext cx="1250633" cy="139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At Risk/Hibernating</a:t>
            </a:r>
            <a:endParaRPr b="0" i="0" sz="1050" u="none" cap="none" strike="noStrike"/>
          </a:p>
        </p:txBody>
      </p:sp>
      <p:sp>
        <p:nvSpPr>
          <p:cNvPr id="256" name="Google Shape;256;p25"/>
          <p:cNvSpPr/>
          <p:nvPr/>
        </p:nvSpPr>
        <p:spPr>
          <a:xfrm>
            <a:off x="12032933" y="4772382"/>
            <a:ext cx="139184" cy="139184"/>
          </a:xfrm>
          <a:prstGeom prst="roundRect">
            <a:avLst>
              <a:gd fmla="val 13139" name="adj"/>
            </a:avLst>
          </a:prstGeom>
          <a:solidFill>
            <a:srgbClr val="F28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12233077" y="4772382"/>
            <a:ext cx="719614" cy="139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0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New/Other</a:t>
            </a:r>
            <a:endParaRPr b="0" i="0" sz="1050" u="none" cap="none" strike="noStrike"/>
          </a:p>
        </p:txBody>
      </p:sp>
      <p:sp>
        <p:nvSpPr>
          <p:cNvPr id="258" name="Google Shape;258;p25"/>
          <p:cNvSpPr/>
          <p:nvPr/>
        </p:nvSpPr>
        <p:spPr>
          <a:xfrm>
            <a:off x="7492603" y="5068133"/>
            <a:ext cx="6658213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0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The RFM analysis confirms a strong foundation of repeat customers, critical for sustained growth.</a:t>
            </a:r>
            <a:endParaRPr b="0" i="0" sz="1750" u="none" cap="none" strike="noStrike"/>
          </a:p>
        </p:txBody>
      </p:sp>
      <p:sp>
        <p:nvSpPr>
          <p:cNvPr id="259" name="Google Shape;259;p25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5" name="Google Shape;2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>
            <a:off x="663773" y="670322"/>
            <a:ext cx="781645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3700"/>
              <a:buFont typeface="Bitter Medium"/>
              <a:buNone/>
            </a:pPr>
            <a:r>
              <a:rPr b="0" i="0" lang="en-US" sz="37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Actionable Business Recommendations</a:t>
            </a:r>
            <a:endParaRPr b="0" i="0" sz="3700" u="none" cap="none" strike="noStrike"/>
          </a:p>
        </p:txBody>
      </p:sp>
      <p:sp>
        <p:nvSpPr>
          <p:cNvPr id="267" name="Google Shape;267;p26"/>
          <p:cNvSpPr/>
          <p:nvPr/>
        </p:nvSpPr>
        <p:spPr>
          <a:xfrm>
            <a:off x="663773" y="2139910"/>
            <a:ext cx="7816453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Leveraging insights to drive retention and reduce costs.</a:t>
            </a:r>
            <a:endParaRPr b="0" i="0" sz="1450" u="none" cap="none" strike="noStrike"/>
          </a:p>
        </p:txBody>
      </p:sp>
      <p:sp>
        <p:nvSpPr>
          <p:cNvPr id="268" name="Google Shape;268;p26"/>
          <p:cNvSpPr/>
          <p:nvPr/>
        </p:nvSpPr>
        <p:spPr>
          <a:xfrm>
            <a:off x="663773" y="2656642"/>
            <a:ext cx="7816453" cy="1507808"/>
          </a:xfrm>
          <a:prstGeom prst="roundRect">
            <a:avLst>
              <a:gd fmla="val 5283" name="adj"/>
            </a:avLst>
          </a:prstGeom>
          <a:solidFill>
            <a:srgbClr val="FFF8F0"/>
          </a:solidFill>
          <a:ln cap="flat" cmpd="sng" w="22850">
            <a:solidFill>
              <a:srgbClr val="D26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686633" y="2679502"/>
            <a:ext cx="758547" cy="1462088"/>
          </a:xfrm>
          <a:prstGeom prst="roundRect">
            <a:avLst>
              <a:gd fmla="val 6885" name="adj"/>
            </a:avLst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77" y="3268266"/>
            <a:ext cx="284440" cy="2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1634728" y="2869049"/>
            <a:ext cx="3663672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Bitter Medium"/>
              <a:buNone/>
            </a:pPr>
            <a:r>
              <a:rPr b="0" i="0" lang="en-US" sz="1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RETENTION &amp; RE-ENGAGEMENT</a:t>
            </a:r>
            <a:endParaRPr b="0" i="0" sz="1850" u="none" cap="none" strike="noStrike"/>
          </a:p>
        </p:txBody>
      </p:sp>
      <p:sp>
        <p:nvSpPr>
          <p:cNvPr id="272" name="Google Shape;272;p26"/>
          <p:cNvSpPr/>
          <p:nvPr/>
        </p:nvSpPr>
        <p:spPr>
          <a:xfrm>
            <a:off x="1634728" y="3278981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Target "At-Risk" segment with personalized offers.</a:t>
            </a:r>
            <a:endParaRPr b="0" i="0" sz="1450" u="none" cap="none" strike="noStrike"/>
          </a:p>
        </p:txBody>
      </p:sp>
      <p:sp>
        <p:nvSpPr>
          <p:cNvPr id="273" name="Google Shape;273;p26"/>
          <p:cNvSpPr/>
          <p:nvPr/>
        </p:nvSpPr>
        <p:spPr>
          <a:xfrm>
            <a:off x="1634728" y="3648670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Implement a tiered loyalty program for "Loyal" customers.</a:t>
            </a:r>
            <a:endParaRPr b="0" i="0" sz="1450" u="none" cap="none" strike="noStrike"/>
          </a:p>
        </p:txBody>
      </p:sp>
      <p:sp>
        <p:nvSpPr>
          <p:cNvPr id="274" name="Google Shape;274;p26"/>
          <p:cNvSpPr/>
          <p:nvPr/>
        </p:nvSpPr>
        <p:spPr>
          <a:xfrm>
            <a:off x="663773" y="4353997"/>
            <a:ext cx="7816453" cy="1507808"/>
          </a:xfrm>
          <a:prstGeom prst="roundRect">
            <a:avLst>
              <a:gd fmla="val 5283" name="adj"/>
            </a:avLst>
          </a:prstGeom>
          <a:solidFill>
            <a:srgbClr val="FFF8F0"/>
          </a:solidFill>
          <a:ln cap="flat" cmpd="sng" w="22850">
            <a:solidFill>
              <a:srgbClr val="C3C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686633" y="4376857"/>
            <a:ext cx="758547" cy="1462088"/>
          </a:xfrm>
          <a:prstGeom prst="roundRect">
            <a:avLst>
              <a:gd fmla="val 6885" name="adj"/>
            </a:avLst>
          </a:prstGeom>
          <a:solidFill>
            <a:srgbClr val="C3CD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77" y="4965621"/>
            <a:ext cx="284440" cy="2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/>
          <p:nvPr/>
        </p:nvSpPr>
        <p:spPr>
          <a:xfrm>
            <a:off x="1634728" y="4566404"/>
            <a:ext cx="2511623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Bitter Medium"/>
              <a:buNone/>
            </a:pPr>
            <a:r>
              <a:rPr b="0" i="0" lang="en-US" sz="1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RETURNS REDUCTION</a:t>
            </a:r>
            <a:endParaRPr b="0" i="0" sz="1850" u="none" cap="none" strike="noStrike"/>
          </a:p>
        </p:txBody>
      </p:sp>
      <p:sp>
        <p:nvSpPr>
          <p:cNvPr id="278" name="Google Shape;278;p26"/>
          <p:cNvSpPr/>
          <p:nvPr/>
        </p:nvSpPr>
        <p:spPr>
          <a:xfrm>
            <a:off x="1634728" y="4976336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Identify top-returning product categories.</a:t>
            </a:r>
            <a:endParaRPr b="0" i="0" sz="1450" u="none" cap="none" strike="noStrike"/>
          </a:p>
        </p:txBody>
      </p:sp>
      <p:sp>
        <p:nvSpPr>
          <p:cNvPr id="279" name="Google Shape;279;p26"/>
          <p:cNvSpPr/>
          <p:nvPr/>
        </p:nvSpPr>
        <p:spPr>
          <a:xfrm>
            <a:off x="1634728" y="5346025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Enhance product descriptions and size guides to minimize fit issues.</a:t>
            </a:r>
            <a:endParaRPr b="0" i="0" sz="1450" u="none" cap="none" strike="noStrike"/>
          </a:p>
        </p:txBody>
      </p:sp>
      <p:sp>
        <p:nvSpPr>
          <p:cNvPr id="280" name="Google Shape;280;p26"/>
          <p:cNvSpPr/>
          <p:nvPr/>
        </p:nvSpPr>
        <p:spPr>
          <a:xfrm>
            <a:off x="663773" y="6051352"/>
            <a:ext cx="7816453" cy="1507808"/>
          </a:xfrm>
          <a:prstGeom prst="roundRect">
            <a:avLst>
              <a:gd fmla="val 5283" name="adj"/>
            </a:avLst>
          </a:prstGeom>
          <a:solidFill>
            <a:srgbClr val="FFF8F0"/>
          </a:solidFill>
          <a:ln cap="flat" cmpd="sng" w="22850">
            <a:solidFill>
              <a:srgbClr val="FBE2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686633" y="6074212"/>
            <a:ext cx="758547" cy="1462088"/>
          </a:xfrm>
          <a:prstGeom prst="roundRect">
            <a:avLst>
              <a:gd fmla="val 6885" name="adj"/>
            </a:avLst>
          </a:prstGeom>
          <a:solidFill>
            <a:srgbClr val="FBE2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877" y="6662976"/>
            <a:ext cx="284440" cy="2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/>
          <p:nvPr/>
        </p:nvSpPr>
        <p:spPr>
          <a:xfrm>
            <a:off x="1634728" y="6263759"/>
            <a:ext cx="2370772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850"/>
              <a:buFont typeface="Bitter Medium"/>
              <a:buNone/>
            </a:pPr>
            <a:r>
              <a:rPr b="0" i="0" lang="en-US" sz="18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MARKETING FOCUS</a:t>
            </a:r>
            <a:endParaRPr b="0" i="0" sz="1850" u="none" cap="none" strike="noStrike"/>
          </a:p>
        </p:txBody>
      </p:sp>
      <p:sp>
        <p:nvSpPr>
          <p:cNvPr id="284" name="Google Shape;284;p26"/>
          <p:cNvSpPr/>
          <p:nvPr/>
        </p:nvSpPr>
        <p:spPr>
          <a:xfrm>
            <a:off x="1634728" y="6673691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Focus ad spend on high-conversion age group (20-60).</a:t>
            </a:r>
            <a:endParaRPr b="0" i="0" sz="1450" u="none" cap="none" strike="noStrike"/>
          </a:p>
        </p:txBody>
      </p:sp>
      <p:sp>
        <p:nvSpPr>
          <p:cNvPr id="285" name="Google Shape;285;p26"/>
          <p:cNvSpPr/>
          <p:nvPr/>
        </p:nvSpPr>
        <p:spPr>
          <a:xfrm>
            <a:off x="1634728" y="7043380"/>
            <a:ext cx="6633091" cy="30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450"/>
              <a:buFont typeface="Open Sans"/>
              <a:buChar char="•"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Develop segmented campaigns based on RFM scores.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/>
          <p:nvPr/>
        </p:nvSpPr>
        <p:spPr>
          <a:xfrm>
            <a:off x="793790" y="1668066"/>
            <a:ext cx="744783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Project Conclusion &amp; Impact</a:t>
            </a:r>
            <a:endParaRPr b="0" i="0" sz="4450" u="none" cap="none" strike="noStrike"/>
          </a:p>
        </p:txBody>
      </p:sp>
      <p:sp>
        <p:nvSpPr>
          <p:cNvPr id="292" name="Google Shape;292;p27"/>
          <p:cNvSpPr/>
          <p:nvPr/>
        </p:nvSpPr>
        <p:spPr>
          <a:xfrm>
            <a:off x="793790" y="283047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Delivering a framework for smarter, data-informed e-commerce operations.</a:t>
            </a:r>
            <a:endParaRPr b="0" i="0" sz="1750" u="none" cap="none" strike="noStrike"/>
          </a:p>
        </p:txBody>
      </p:sp>
      <p:sp>
        <p:nvSpPr>
          <p:cNvPr id="293" name="Google Shape;293;p27"/>
          <p:cNvSpPr/>
          <p:nvPr/>
        </p:nvSpPr>
        <p:spPr>
          <a:xfrm>
            <a:off x="793790" y="344852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1530906" y="3491032"/>
            <a:ext cx="4300061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Comprehensive Dashboard</a:t>
            </a:r>
            <a:endParaRPr b="0" i="0" sz="2650" u="none" cap="none" strike="noStrike"/>
          </a:p>
        </p:txBody>
      </p:sp>
      <p:sp>
        <p:nvSpPr>
          <p:cNvPr id="295" name="Google Shape;295;p27"/>
          <p:cNvSpPr/>
          <p:nvPr/>
        </p:nvSpPr>
        <p:spPr>
          <a:xfrm>
            <a:off x="1530906" y="4052411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Centralized visualization for tracking e-commerce health metrics.</a:t>
            </a:r>
            <a:endParaRPr b="0" i="0" sz="1750" u="none" cap="none" strike="noStrike"/>
          </a:p>
        </p:txBody>
      </p:sp>
      <p:sp>
        <p:nvSpPr>
          <p:cNvPr id="296" name="Google Shape;296;p27"/>
          <p:cNvSpPr/>
          <p:nvPr/>
        </p:nvSpPr>
        <p:spPr>
          <a:xfrm>
            <a:off x="7456884" y="344852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8194000" y="3491032"/>
            <a:ext cx="3582948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Core Business Insights</a:t>
            </a:r>
            <a:endParaRPr b="0" i="0" sz="2650" u="none" cap="none" strike="noStrike"/>
          </a:p>
        </p:txBody>
      </p:sp>
      <p:sp>
        <p:nvSpPr>
          <p:cNvPr id="298" name="Google Shape;298;p27"/>
          <p:cNvSpPr/>
          <p:nvPr/>
        </p:nvSpPr>
        <p:spPr>
          <a:xfrm>
            <a:off x="8194000" y="4052411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Identified critical 40% return rate and 72% strong loyalty base.</a:t>
            </a:r>
            <a:endParaRPr b="0" i="0" sz="1750" u="none" cap="none" strike="noStrike"/>
          </a:p>
        </p:txBody>
      </p:sp>
      <p:sp>
        <p:nvSpPr>
          <p:cNvPr id="299" name="Google Shape;299;p27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1530906" y="5274350"/>
            <a:ext cx="4214693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RFM Segmentation Engine</a:t>
            </a:r>
            <a:endParaRPr b="0" i="0" sz="2650" u="none" cap="none" strike="noStrike"/>
          </a:p>
        </p:txBody>
      </p:sp>
      <p:sp>
        <p:nvSpPr>
          <p:cNvPr id="301" name="Google Shape;301;p27"/>
          <p:cNvSpPr/>
          <p:nvPr/>
        </p:nvSpPr>
        <p:spPr>
          <a:xfrm>
            <a:off x="1530906" y="5835729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Foundation for targeted marketing and customer lifecycle management.</a:t>
            </a:r>
            <a:endParaRPr b="0" i="0" sz="1750" u="none" cap="none" strike="noStrike"/>
          </a:p>
        </p:txBody>
      </p:sp>
      <p:sp>
        <p:nvSpPr>
          <p:cNvPr id="302" name="Google Shape;302;p27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CE2CF"/>
          </a:solidFill>
          <a:ln cap="flat" cmpd="sng" w="9525">
            <a:solidFill>
              <a:srgbClr val="E2C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94000" y="5274350"/>
            <a:ext cx="4240173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50"/>
              <a:buFont typeface="Bitter Medium"/>
              <a:buNone/>
            </a:pPr>
            <a:r>
              <a:rPr b="0" i="0" lang="en-US" sz="26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Strategic Decision Support</a:t>
            </a:r>
            <a:endParaRPr b="0" i="0" sz="2650" u="none" cap="none" strike="noStrike"/>
          </a:p>
        </p:txBody>
      </p:sp>
      <p:sp>
        <p:nvSpPr>
          <p:cNvPr id="304" name="Google Shape;304;p27"/>
          <p:cNvSpPr/>
          <p:nvPr/>
        </p:nvSpPr>
        <p:spPr>
          <a:xfrm>
            <a:off x="8194000" y="5835729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Provided clear, actionable steps for growth and efficiency.</a:t>
            </a:r>
            <a:endParaRPr b="0" i="0" sz="1750" u="none" cap="none" strike="noStrike"/>
          </a:p>
        </p:txBody>
      </p:sp>
      <p:sp>
        <p:nvSpPr>
          <p:cNvPr id="305" name="Google Shape;305;p27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/>
          <p:nvPr/>
        </p:nvSpPr>
        <p:spPr>
          <a:xfrm>
            <a:off x="9005092" y="3581500"/>
            <a:ext cx="4982400" cy="21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200"/>
              <a:buFont typeface="Bitter Medium"/>
              <a:buNone/>
            </a:pPr>
            <a:r>
              <a:rPr b="0" i="0" lang="en-US" sz="51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THANK YOU</a:t>
            </a:r>
            <a:endParaRPr b="0" i="0" sz="5100" u="none" cap="none" strike="noStrike"/>
          </a:p>
        </p:txBody>
      </p:sp>
      <p:pic>
        <p:nvPicPr>
          <p:cNvPr descr="preencoded.png" id="312" name="Google Shape;3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35" y="892969"/>
            <a:ext cx="7258407" cy="725840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793790" y="101036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450"/>
              <a:buFont typeface="Bitter Medium"/>
              <a:buNone/>
            </a:pPr>
            <a:r>
              <a:rPr b="0" i="0" lang="en-US" sz="445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Project Objectives</a:t>
            </a:r>
            <a:endParaRPr b="0" i="0" sz="44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93790" y="217277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Defining the path to actionable e-commerce intelligence.</a:t>
            </a:r>
            <a:endParaRPr b="0" i="0" sz="1750" u="none" cap="none" strike="noStrike"/>
          </a:p>
        </p:txBody>
      </p:sp>
      <p:pic>
        <p:nvPicPr>
          <p:cNvPr descr="preencoded.png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90825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020604" y="39248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ANALYZE</a:t>
            </a:r>
            <a:endParaRPr b="0" i="0" sz="220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1020604" y="4415314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Deep dive into customer behavior and sales data.</a:t>
            </a:r>
            <a:endParaRPr b="0" i="0" sz="1750" u="none" cap="none" strike="noStrike"/>
          </a:p>
        </p:txBody>
      </p:sp>
      <p:pic>
        <p:nvPicPr>
          <p:cNvPr descr="preencoded.png" id="66" name="Google Shape;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790825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7542014" y="39248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UNDERSTAND</a:t>
            </a:r>
            <a:endParaRPr b="0" i="0" sz="220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542014" y="4415314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Decipher key purchase and return patterns.</a:t>
            </a:r>
            <a:endParaRPr b="0" i="0" sz="1750" u="none" cap="none" strike="noStrike"/>
          </a:p>
        </p:txBody>
      </p:sp>
      <p:pic>
        <p:nvPicPr>
          <p:cNvPr descr="preencoded.png" id="69" name="Google Shape;6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005030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1020604" y="61391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IDENTIFY</a:t>
            </a:r>
            <a:endParaRPr b="0" i="0" sz="220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1020604" y="6629519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Pinpoint high-value customer segments (RFM).</a:t>
            </a:r>
            <a:endParaRPr b="0" i="0" sz="1750" u="none" cap="none" strike="noStrike"/>
          </a:p>
        </p:txBody>
      </p:sp>
      <p:pic>
        <p:nvPicPr>
          <p:cNvPr descr="preencoded.png" id="72" name="Google Shape;7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005030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SUPPORT</a:t>
            </a:r>
            <a:endParaRPr b="0" i="0" sz="22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542014" y="6629519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Provide data-driven strategic decision support.</a:t>
            </a:r>
            <a:endParaRPr b="0" i="0" sz="17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396835" y="311825"/>
            <a:ext cx="40983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200"/>
              <a:buFont typeface="Bitter Medium"/>
              <a:buNone/>
            </a:pPr>
            <a:r>
              <a:rPr b="0" i="0" lang="en-US" sz="22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Dataset Overview: Core Metrics</a:t>
            </a:r>
            <a:endParaRPr b="0" i="0" sz="22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14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Analysis spanning three years of comprehensive e-commerce transaction data.</a:t>
            </a:r>
            <a:endParaRPr b="0" i="0" sz="20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396835" y="1386126"/>
            <a:ext cx="4024789" cy="37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900"/>
              <a:buFont typeface="Bitter Medium"/>
              <a:buNone/>
            </a:pPr>
            <a:r>
              <a:rPr b="0" i="0" lang="en-US" sz="2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250K+</a:t>
            </a:r>
            <a:endParaRPr b="0" i="0" sz="29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1700451" y="1902023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00"/>
              <a:buFont typeface="Bitter Medium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Total Orders</a:t>
            </a:r>
            <a:endParaRPr b="0" i="0" sz="16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396835" y="2192536"/>
            <a:ext cx="402478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15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Volume of transactions processed.</a:t>
            </a:r>
            <a:endParaRPr b="0" i="0" sz="15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4563308" y="1386126"/>
            <a:ext cx="4024789" cy="37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900"/>
              <a:buFont typeface="Bitter Medium"/>
              <a:buNone/>
            </a:pPr>
            <a:r>
              <a:rPr b="0" i="0" lang="en-US" sz="2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$681M+</a:t>
            </a:r>
            <a:endParaRPr b="0" i="0" sz="29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5866924" y="1902023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00"/>
              <a:buFont typeface="Bitter Medium"/>
              <a:buNone/>
            </a:pPr>
            <a:r>
              <a:rPr b="0" i="0" lang="en-US" sz="16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Total Revenue</a:t>
            </a:r>
            <a:endParaRPr b="0" i="0" sz="21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4563308" y="2192536"/>
            <a:ext cx="402478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13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Gross revenue generated across the period.</a:t>
            </a:r>
            <a:endParaRPr b="0" i="0" sz="13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2480072" y="2657475"/>
            <a:ext cx="4024789" cy="37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900"/>
              <a:buFont typeface="Bitter Medium"/>
              <a:buNone/>
            </a:pPr>
            <a:r>
              <a:rPr b="0" i="0" lang="en-US" sz="290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49,661+</a:t>
            </a:r>
            <a:endParaRPr b="0" i="0" sz="29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3408256" y="3159137"/>
            <a:ext cx="21684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100"/>
              <a:buFont typeface="Bitter Medium"/>
              <a:buNone/>
            </a:pPr>
            <a:r>
              <a:rPr b="0" i="0" lang="en-US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Unique Customers</a:t>
            </a:r>
            <a:endParaRPr b="0" i="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2480072" y="3463885"/>
            <a:ext cx="402478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12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Size of the analyzed customer base.</a:t>
            </a:r>
            <a:endParaRPr b="0" i="0" sz="1250" u="none" cap="none" strike="noStrike"/>
          </a:p>
        </p:txBody>
      </p:sp>
      <p:pic>
        <p:nvPicPr>
          <p:cNvPr descr="preencoded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7074" y="4244950"/>
            <a:ext cx="6594126" cy="38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8872428" y="1195274"/>
            <a:ext cx="2446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1300"/>
              <a:buFont typeface="Bitter Medium"/>
              <a:buNone/>
            </a:pPr>
            <a:r>
              <a:rPr b="0" i="0" lang="en-US" sz="16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Key Data Dimensions</a:t>
            </a:r>
            <a:endParaRPr b="0" i="0" sz="16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8872418" y="1655445"/>
            <a:ext cx="5368647" cy="2011204"/>
          </a:xfrm>
          <a:prstGeom prst="roundRect">
            <a:avLst>
              <a:gd fmla="val 236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880038" y="1663065"/>
            <a:ext cx="5353407" cy="3326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993505" y="1738670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Transaction ID</a:t>
            </a:r>
            <a:endParaRPr b="0" i="0" sz="8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11673959" y="1738670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Order Details</a:t>
            </a:r>
            <a:endParaRPr b="0" i="0" sz="85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8880038" y="1995726"/>
            <a:ext cx="5353407" cy="3326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993505" y="2071330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Order Date</a:t>
            </a:r>
            <a:endParaRPr b="0" i="0" sz="8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11673959" y="2071330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Timeline Coverage</a:t>
            </a:r>
            <a:endParaRPr b="0" i="0" sz="8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8880038" y="2328386"/>
            <a:ext cx="5353407" cy="3326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993505" y="2403991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Customer ID</a:t>
            </a:r>
            <a:endParaRPr b="0" i="0" sz="85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11673959" y="2403991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RFM Basis</a:t>
            </a:r>
            <a:endParaRPr b="0" i="0" sz="8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8880038" y="2661047"/>
            <a:ext cx="5353407" cy="3326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993505" y="2736652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Age &amp; Gender</a:t>
            </a:r>
            <a:endParaRPr b="0" i="0" sz="8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11673959" y="2736652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85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8880038" y="2993708"/>
            <a:ext cx="5353407" cy="33266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993505" y="3069312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Product Category</a:t>
            </a:r>
            <a:endParaRPr b="0" i="0" sz="85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11673959" y="3069312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Sales Drivers</a:t>
            </a:r>
            <a:endParaRPr b="0" i="0" sz="85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8880038" y="3326368"/>
            <a:ext cx="5353407" cy="33266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993505" y="3401973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Return Status</a:t>
            </a:r>
            <a:endParaRPr b="0" i="0" sz="85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11673959" y="3401973"/>
            <a:ext cx="244613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850"/>
              <a:buFont typeface="Open Sans"/>
              <a:buNone/>
            </a:pPr>
            <a:r>
              <a:rPr b="0" i="0" lang="en-US" sz="85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Loss Analysis</a:t>
            </a:r>
            <a:endParaRPr b="0" i="0" sz="85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764858" y="775454"/>
            <a:ext cx="7137440" cy="682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00"/>
              <a:buFont typeface="Bitter Medium"/>
              <a:buNone/>
            </a:pPr>
            <a:r>
              <a:rPr b="0" i="0" lang="en-US" sz="4300" u="none" cap="none" strike="noStrike">
                <a:solidFill>
                  <a:srgbClr val="2C3F42"/>
                </a:solidFill>
                <a:latin typeface="Bitter Medium"/>
                <a:ea typeface="Bitter Medium"/>
                <a:cs typeface="Bitter Medium"/>
                <a:sym typeface="Bitter Medium"/>
              </a:rPr>
              <a:t>Tools &amp; Analytical Workflow</a:t>
            </a:r>
            <a:endParaRPr b="0" i="0" sz="430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764858" y="1895356"/>
            <a:ext cx="13100685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From raw data to actionable insights: a structured 5-step process.</a:t>
            </a:r>
            <a:endParaRPr b="0" i="0" sz="1700" u="none" cap="none" strike="noStrike"/>
          </a:p>
        </p:txBody>
      </p:sp>
      <p:pic>
        <p:nvPicPr>
          <p:cNvPr descr="preencoded.png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2038" y="2631638"/>
            <a:ext cx="1395770" cy="874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2592" y="2631638"/>
            <a:ext cx="1395770" cy="874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858" y="3919657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764858" y="4233267"/>
            <a:ext cx="4221242" cy="3048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764858" y="4403407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 CLEANING</a:t>
            </a:r>
            <a:endParaRPr b="0" i="0" sz="215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764858" y="4875848"/>
            <a:ext cx="422124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Transforming raw data; ensuring accuracy and completeness.</a:t>
            </a:r>
            <a:endParaRPr b="0" i="0" sz="1700" u="none" cap="none" strike="noStrike"/>
          </a:p>
        </p:txBody>
      </p:sp>
      <p:pic>
        <p:nvPicPr>
          <p:cNvPr descr="preencoded.png" id="127" name="Google Shape;12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4579" y="3919657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5204579" y="4233267"/>
            <a:ext cx="4221242" cy="3048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5204579" y="4403407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DATA MODELING</a:t>
            </a:r>
            <a:endParaRPr b="0" i="0" sz="21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5204579" y="4875848"/>
            <a:ext cx="4221242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Building relationships and optimizing data structure (DAX).</a:t>
            </a:r>
            <a:endParaRPr b="0" i="0" sz="1700" u="none" cap="none" strike="noStrike"/>
          </a:p>
        </p:txBody>
      </p:sp>
      <p:pic>
        <p:nvPicPr>
          <p:cNvPr descr="preencoded.png" id="131" name="Google Shape;13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4301" y="3919657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9644301" y="4233267"/>
            <a:ext cx="4221242" cy="3048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9644301" y="4403407"/>
            <a:ext cx="2744629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RFM SEGMENTATION</a:t>
            </a:r>
            <a:endParaRPr b="0" i="0" sz="2150" u="none" cap="none" strike="noStrike"/>
          </a:p>
        </p:txBody>
      </p:sp>
      <p:sp>
        <p:nvSpPr>
          <p:cNvPr id="134" name="Google Shape;134;p15"/>
          <p:cNvSpPr/>
          <p:nvPr/>
        </p:nvSpPr>
        <p:spPr>
          <a:xfrm>
            <a:off x="9644301" y="5171898"/>
            <a:ext cx="4221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Classifying customers by Recency, Frequency, and Monetary value.</a:t>
            </a:r>
            <a:endParaRPr b="0" i="0" sz="1700" u="none" cap="none" strike="noStrike"/>
          </a:p>
        </p:txBody>
      </p:sp>
      <p:pic>
        <p:nvPicPr>
          <p:cNvPr descr="preencoded.png" id="135" name="Google Shape;1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858" y="5984558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764858" y="6298168"/>
            <a:ext cx="6441043" cy="3048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4858" y="6468308"/>
            <a:ext cx="3096220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DASHBOARD CREATION</a:t>
            </a:r>
            <a:endParaRPr b="0" i="0" sz="2150" u="none" cap="none" strike="noStrike"/>
          </a:p>
        </p:txBody>
      </p:sp>
      <p:sp>
        <p:nvSpPr>
          <p:cNvPr id="138" name="Google Shape;138;p15"/>
          <p:cNvSpPr/>
          <p:nvPr/>
        </p:nvSpPr>
        <p:spPr>
          <a:xfrm>
            <a:off x="764858" y="7208373"/>
            <a:ext cx="6441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Developing interactive and intuitive visual reports in Power BI.</a:t>
            </a:r>
            <a:endParaRPr b="0" i="0" sz="1700" u="none" cap="none" strike="noStrike"/>
          </a:p>
        </p:txBody>
      </p:sp>
      <p:pic>
        <p:nvPicPr>
          <p:cNvPr descr="preencoded.png" id="139" name="Google Shape;13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4380" y="5984558"/>
            <a:ext cx="218480" cy="2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7424380" y="6298168"/>
            <a:ext cx="6441162" cy="30480"/>
          </a:xfrm>
          <a:prstGeom prst="rect">
            <a:avLst/>
          </a:prstGeom>
          <a:solidFill>
            <a:srgbClr val="D26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424380" y="6468308"/>
            <a:ext cx="3038951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50"/>
              <a:buFont typeface="Bitter Medium"/>
              <a:buNone/>
            </a:pPr>
            <a:r>
              <a:rPr b="0" i="0" lang="en-US" sz="2150" u="none" cap="none" strike="noStrike">
                <a:solidFill>
                  <a:srgbClr val="2B2E3C"/>
                </a:solidFill>
                <a:latin typeface="Bitter Medium"/>
                <a:ea typeface="Bitter Medium"/>
                <a:cs typeface="Bitter Medium"/>
                <a:sym typeface="Bitter Medium"/>
              </a:rPr>
              <a:t>ACTIONABLE INSIGHTS</a:t>
            </a:r>
            <a:endParaRPr b="0" i="0" sz="2150" u="none" cap="none" strike="noStrike"/>
          </a:p>
        </p:txBody>
      </p:sp>
      <p:sp>
        <p:nvSpPr>
          <p:cNvPr id="142" name="Google Shape;142;p15"/>
          <p:cNvSpPr/>
          <p:nvPr/>
        </p:nvSpPr>
        <p:spPr>
          <a:xfrm>
            <a:off x="7424380" y="6940748"/>
            <a:ext cx="6441162" cy="349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Extracting strategic findings for business optimization.</a:t>
            </a:r>
            <a:endParaRPr b="0" i="0" sz="1700" u="none" cap="none" strike="noStrike"/>
          </a:p>
        </p:txBody>
      </p:sp>
      <p:sp>
        <p:nvSpPr>
          <p:cNvPr id="143" name="Google Shape;143;p15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/>
        </p:nvSpPr>
        <p:spPr>
          <a:xfrm>
            <a:off x="2091125" y="1614525"/>
            <a:ext cx="10137900" cy="4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Data Cleaning</a:t>
            </a:r>
            <a:endParaRPr b="1" sz="3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Objective:</a:t>
            </a:r>
            <a:r>
              <a:rPr lang="en-US" sz="2700">
                <a:solidFill>
                  <a:schemeClr val="dk1"/>
                </a:solidFill>
              </a:rPr>
              <a:t> Ensure accuracy, consistency, and usability of raw e-commerce data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Steps Taken: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Removed duplicates and null values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Standardized column formats (dates, categories, gender)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Handled outliers in revenue and age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Verified customer IDs and transaction integrity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2431050" y="1189625"/>
            <a:ext cx="9768300" cy="6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📊 RFM Segmentation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Goal:</a:t>
            </a:r>
            <a:r>
              <a:rPr lang="en-US" sz="2300">
                <a:solidFill>
                  <a:schemeClr val="dk1"/>
                </a:solidFill>
              </a:rPr>
              <a:t> Classify customers based on purchasing behavior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RFM Metrics: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Recency (R):</a:t>
            </a:r>
            <a:r>
              <a:rPr lang="en-US" sz="2300">
                <a:solidFill>
                  <a:schemeClr val="dk1"/>
                </a:solidFill>
              </a:rPr>
              <a:t> Days since last purchase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Frequency (F):</a:t>
            </a:r>
            <a:r>
              <a:rPr lang="en-US" sz="2300">
                <a:solidFill>
                  <a:schemeClr val="dk1"/>
                </a:solidFill>
              </a:rPr>
              <a:t> Number of purchases made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Monetary (M):</a:t>
            </a:r>
            <a:r>
              <a:rPr lang="en-US" sz="2300">
                <a:solidFill>
                  <a:schemeClr val="dk1"/>
                </a:solidFill>
              </a:rPr>
              <a:t> Total revenue generated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</a:rPr>
              <a:t>Segmentation Logic: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Scored each customer on R, F, M (1–5 scale)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Combined scores to assign segments: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b="1" lang="en-US" sz="2300">
                <a:solidFill>
                  <a:schemeClr val="dk1"/>
                </a:solidFill>
              </a:rPr>
              <a:t>Loyal / VIP</a:t>
            </a:r>
            <a:r>
              <a:rPr lang="en-US" sz="2300">
                <a:solidFill>
                  <a:schemeClr val="dk1"/>
                </a:solidFill>
              </a:rPr>
              <a:t>: High R, F, M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b="1" lang="en-US" sz="2300">
                <a:solidFill>
                  <a:schemeClr val="dk1"/>
                </a:solidFill>
              </a:rPr>
              <a:t>Potential Loyal</a:t>
            </a:r>
            <a:r>
              <a:rPr lang="en-US" sz="2300">
                <a:solidFill>
                  <a:schemeClr val="dk1"/>
                </a:solidFill>
              </a:rPr>
              <a:t>: High F &amp; M, moderate 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b="1" lang="en-US" sz="2300">
                <a:solidFill>
                  <a:schemeClr val="dk1"/>
                </a:solidFill>
              </a:rPr>
              <a:t>At Risk</a:t>
            </a:r>
            <a:r>
              <a:rPr lang="en-US" sz="2300">
                <a:solidFill>
                  <a:schemeClr val="dk1"/>
                </a:solidFill>
              </a:rPr>
              <a:t>: Low R, moderate F &amp; M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b="1" lang="en-US" sz="2300">
                <a:solidFill>
                  <a:schemeClr val="dk1"/>
                </a:solidFill>
              </a:rPr>
              <a:t>Lost</a:t>
            </a:r>
            <a:r>
              <a:rPr lang="en-US" sz="2300">
                <a:solidFill>
                  <a:schemeClr val="dk1"/>
                </a:solidFill>
              </a:rPr>
              <a:t>: Low across all three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57" name="Google Shape;157;p17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6302900" y="1466725"/>
            <a:ext cx="8364600" cy="5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</a:rPr>
              <a:t>📊 Chart 1: Gender Customer Count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Slide Title:</a:t>
            </a:r>
            <a:r>
              <a:rPr lang="en-US" sz="2700">
                <a:solidFill>
                  <a:schemeClr val="dk1"/>
                </a:solidFill>
              </a:rPr>
              <a:t> Gender Distribution of Customers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Slide Text: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Male: 125,676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Female: 124,324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Balanced customer base with near-equal gender representation</a:t>
            </a:r>
            <a:endParaRPr sz="2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700">
                <a:solidFill>
                  <a:schemeClr val="dk1"/>
                </a:solidFill>
              </a:rPr>
              <a:t>Indicates inclusive product appeal across demogra</a:t>
            </a:r>
            <a:r>
              <a:rPr lang="en-US" sz="2600">
                <a:solidFill>
                  <a:schemeClr val="dk1"/>
                </a:solidFill>
              </a:rPr>
              <a:t>phics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57134" l="0" r="76917" t="16328"/>
          <a:stretch/>
        </p:blipFill>
        <p:spPr>
          <a:xfrm>
            <a:off x="244750" y="1706900"/>
            <a:ext cx="5340249" cy="34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6007325" y="967975"/>
            <a:ext cx="8013600" cy="5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Chart 2: Customer Segmentation (RFM)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Slide Title:</a:t>
            </a:r>
            <a:r>
              <a:rPr lang="en-US" sz="2500">
                <a:solidFill>
                  <a:schemeClr val="dk1"/>
                </a:solidFill>
              </a:rPr>
              <a:t> RFM-Based Customer Segmentation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Slide Text: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Loyal/VIP: 36.22% (17.99K)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Potential Loyal: 35.92% (17.84K)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At Risk: 18.06% (8.97K)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Lost: 9.8% (4.87K)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Over 72% of customers show strong loyalty potential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Foundation for targeted retention strategies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46144" l="38967" r="28857" t="17081"/>
          <a:stretch/>
        </p:blipFill>
        <p:spPr>
          <a:xfrm>
            <a:off x="585000" y="1780777"/>
            <a:ext cx="4984724" cy="324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7041800" y="1706875"/>
            <a:ext cx="7625700" cy="5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</a:rPr>
              <a:t>Chart 3: Returns Analysis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Slide Title:</a:t>
            </a:r>
            <a:r>
              <a:rPr lang="en-US" sz="2700">
                <a:solidFill>
                  <a:schemeClr val="dk1"/>
                </a:solidFill>
              </a:rPr>
              <a:t> Customer Returns Overview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Slide Text: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Successful Orders: 59.41% (148.52K)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Returned Orders: 40.59% (101.48K)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High return rate highlights need for product quality and sizing improvements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Opportunity to reduce costs through better product descriptions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 title="Screenshot 2025-12-22 211914.png"/>
          <p:cNvPicPr preferRelativeResize="0"/>
          <p:nvPr/>
        </p:nvPicPr>
        <p:blipFill rotWithShape="1">
          <a:blip r:embed="rId3">
            <a:alphaModFix/>
          </a:blip>
          <a:srcRect b="46888" l="69906" r="0" t="18877"/>
          <a:stretch/>
        </p:blipFill>
        <p:spPr>
          <a:xfrm>
            <a:off x="929975" y="2131725"/>
            <a:ext cx="5682325" cy="36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12857100" y="7557950"/>
            <a:ext cx="1773300" cy="7089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